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6" r:id="rId1"/>
  </p:sldMasterIdLst>
  <p:handoutMasterIdLst>
    <p:handoutMasterId r:id="rId32"/>
  </p:handoutMasterIdLst>
  <p:sldIdLst>
    <p:sldId id="256" r:id="rId2"/>
    <p:sldId id="325" r:id="rId3"/>
    <p:sldId id="326" r:id="rId4"/>
    <p:sldId id="349" r:id="rId5"/>
    <p:sldId id="350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46" r:id="rId19"/>
    <p:sldId id="265" r:id="rId20"/>
    <p:sldId id="257" r:id="rId21"/>
    <p:sldId id="303" r:id="rId22"/>
    <p:sldId id="345" r:id="rId23"/>
    <p:sldId id="339" r:id="rId24"/>
    <p:sldId id="340" r:id="rId25"/>
    <p:sldId id="341" r:id="rId26"/>
    <p:sldId id="342" r:id="rId27"/>
    <p:sldId id="343" r:id="rId28"/>
    <p:sldId id="344" r:id="rId29"/>
    <p:sldId id="351" r:id="rId30"/>
    <p:sldId id="27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gray"/>
  <p:clrMru>
    <a:srgbClr val="FF6600"/>
    <a:srgbClr val="800093"/>
    <a:srgbClr val="2AB8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EE2E0-F4D0-A94A-BFCB-CBA28B3FF368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919E8-9888-A74F-B2DD-2D9D19742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3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3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3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02FAB-EA37-47E3-B9DD-8E87123EB3C7}" type="datetime1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057AB63-D39F-B340-8635-F6BD32A3461C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1CE3CD-A421-5844-B4DB-7C9CD5946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5" Type="http://schemas.openxmlformats.org/officeDocument/2006/relationships/hyperlink" Target="http://www.youtube.com/watch?v=K0cnyqzqgkQ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hyperlink" Target="http://www.youtube.com/watch?v=fQ6zx_dBeas&amp;amp;feature=related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DNDRDJy-vo" TargetMode="External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3" Type="http://schemas.openxmlformats.org/officeDocument/2006/relationships/hyperlink" Target="http://www.studyon.com.au/secure/Index?pk=571e060aaa91860c&amp;isbn=1742160832&amp;fp=1&amp;sectionNo=0&amp;cookie=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BR8GB:Ed's%20stuff:The%20analogy%20of%20the%20computer%20and%20how%20it%20relates%20to%20different%20processes%20of%20memory%20%E2%80%93%20ENCODING.doc!OLE_LINK1" TargetMode="Externa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hyperlink" Target="http://www.youtube.com/watch?v=pikAnZw38CI&amp;feature=related" TargetMode="External"/><Relationship Id="rId4" Type="http://schemas.openxmlformats.org/officeDocument/2006/relationships/hyperlink" Target="http://www.youtube.com/watch?v=PBfKbOEWR6I&amp;feature=relate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pxVb6M8UPTQ&amp;NR=1" TargetMode="External"/><Relationship Id="rId3" Type="http://schemas.openxmlformats.org/officeDocument/2006/relationships/hyperlink" Target="http://www.youtube.com/watch?v=HGXbY3fUOlg&amp;feature=related" TargetMode="External"/><Relationship Id="rId5" Type="http://schemas.openxmlformats.org/officeDocument/2006/relationships/hyperlink" Target="http://www.youtube.com/watch?v=gyMAtDPA4uM&amp;feature=relat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474732"/>
            <a:ext cx="7753349" cy="1470025"/>
          </a:xfrm>
        </p:spPr>
        <p:txBody>
          <a:bodyPr/>
          <a:lstStyle/>
          <a:p>
            <a:r>
              <a:rPr lang="en-US" sz="7200" dirty="0" smtClean="0">
                <a:solidFill>
                  <a:srgbClr val="000090"/>
                </a:solidFill>
              </a:rPr>
              <a:t>Unit 3 Psychology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6 - Memory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Edwina Ricci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6000" dirty="0" smtClean="0">
                <a:solidFill>
                  <a:srgbClr val="000090"/>
                </a:solidFill>
              </a:rPr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181600"/>
            <a:ext cx="1435100" cy="133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/>
          <a:lstStyle/>
          <a:p>
            <a:r>
              <a:rPr lang="en-US" dirty="0" smtClean="0"/>
              <a:t>CONCEPT 4/7 – Atkinson-</a:t>
            </a:r>
            <a:r>
              <a:rPr lang="en-US" dirty="0" err="1" smtClean="0"/>
              <a:t>Shiffrin</a:t>
            </a:r>
            <a:r>
              <a:rPr lang="en-US" dirty="0" smtClean="0"/>
              <a:t> (1968) multi-store model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7562"/>
            <a:ext cx="9144000" cy="362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4/10 – Short-term memory (STM)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3166"/>
            <a:ext cx="9144000" cy="4251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5/10 – Rehearsal and chunking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3166"/>
            <a:ext cx="9144000" cy="4251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0999"/>
            <a:ext cx="8364537" cy="1036023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8194674" cy="1036022"/>
          </a:xfrm>
        </p:spPr>
        <p:txBody>
          <a:bodyPr>
            <a:normAutofit/>
          </a:bodyPr>
          <a:lstStyle/>
          <a:p>
            <a:r>
              <a:rPr lang="en-US" dirty="0" smtClean="0"/>
              <a:t>CONCEPT 6/10 – </a:t>
            </a:r>
            <a:r>
              <a:rPr lang="en-US" dirty="0" err="1" smtClean="0"/>
              <a:t>Baddeley</a:t>
            </a:r>
            <a:r>
              <a:rPr lang="en-US" dirty="0" smtClean="0"/>
              <a:t> and Hitch’s (1974) model of working memory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80998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0"/>
            <a:ext cx="9144000" cy="4085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7/10 – Long-term memory (LTM)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9915"/>
            <a:ext cx="9144000" cy="42781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7063" y="5791200"/>
            <a:ext cx="788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See additional presentation on Long-term memory – 0n study whiz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8/10 – Semantic Network Theory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8568"/>
            <a:ext cx="9144000" cy="4240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9/10 – Serial Position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7735"/>
            <a:ext cx="9144000" cy="3602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0999"/>
            <a:ext cx="8364537" cy="1036023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1036022"/>
          </a:xfrm>
        </p:spPr>
        <p:txBody>
          <a:bodyPr>
            <a:normAutofit/>
          </a:bodyPr>
          <a:lstStyle/>
          <a:p>
            <a:r>
              <a:rPr lang="en-US" dirty="0" smtClean="0"/>
              <a:t>CONCEPT 10/10 – </a:t>
            </a:r>
            <a:r>
              <a:rPr lang="en-US" dirty="0" err="1" smtClean="0"/>
              <a:t>Craik</a:t>
            </a:r>
            <a:r>
              <a:rPr lang="en-US" dirty="0" smtClean="0"/>
              <a:t> and Lockhart (1972) levels of processing framework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4969"/>
            <a:ext cx="9144000" cy="4288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304800"/>
            <a:ext cx="7772400" cy="61722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33400"/>
            <a:ext cx="7162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/>
              <a:t>DOT POINT SUMMARY </a:t>
            </a:r>
            <a:r>
              <a:rPr lang="en-AU" b="1" u="sng" dirty="0" smtClean="0"/>
              <a:t>#2</a:t>
            </a:r>
          </a:p>
          <a:p>
            <a:endParaRPr lang="en-AU" sz="2800" b="1" u="sng" dirty="0" smtClean="0"/>
          </a:p>
          <a:p>
            <a:r>
              <a:rPr lang="en-AU" b="1" dirty="0" smtClean="0"/>
              <a:t> </a:t>
            </a:r>
            <a:endParaRPr lang="en-AU" sz="2800" dirty="0" smtClean="0"/>
          </a:p>
          <a:p>
            <a:r>
              <a:rPr lang="en-AU" dirty="0" smtClean="0"/>
              <a:t> 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1" y="1295400"/>
            <a:ext cx="7086600" cy="5029200"/>
          </a:xfrm>
          <a:prstGeom prst="rect">
            <a:avLst/>
          </a:prstGeom>
          <a:solidFill>
            <a:srgbClr val="8000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59737" cy="1044388"/>
          </a:xfrm>
        </p:spPr>
        <p:txBody>
          <a:bodyPr/>
          <a:lstStyle/>
          <a:p>
            <a:r>
              <a:rPr lang="en-US" sz="3200" b="1" dirty="0" smtClean="0"/>
              <a:t>Area Study 2 – Memory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95400"/>
            <a:ext cx="7583487" cy="474233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3892" b="1" u="sng" dirty="0" smtClean="0"/>
              <a:t>TOPICS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Neural basis of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Models of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Theories of forgetting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Manipulation and improvement of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1" y="1295400"/>
            <a:ext cx="7086600" cy="5029200"/>
          </a:xfrm>
          <a:prstGeom prst="rect">
            <a:avLst/>
          </a:prstGeom>
          <a:solidFill>
            <a:srgbClr val="8000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59737" cy="1044388"/>
          </a:xfrm>
        </p:spPr>
        <p:txBody>
          <a:bodyPr/>
          <a:lstStyle/>
          <a:p>
            <a:r>
              <a:rPr lang="en-US" sz="3200" b="1" dirty="0" smtClean="0"/>
              <a:t>Area Study 2 – Memory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583487" cy="474233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3892" b="1" u="sng" dirty="0" smtClean="0"/>
              <a:t>TOPICS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Neural basis of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Comparison of models for explaining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human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Theories of forgetting – strengths and  limitations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Manipulation and improvement of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958334"/>
            <a:ext cx="8248649" cy="58996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41194"/>
            <a:ext cx="8364537" cy="1044388"/>
          </a:xfrm>
        </p:spPr>
        <p:txBody>
          <a:bodyPr/>
          <a:lstStyle/>
          <a:p>
            <a:r>
              <a:rPr lang="en-US" sz="3200" b="1" dirty="0" smtClean="0"/>
              <a:t>TOPIC 1/4 – Neural basis of memory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58334"/>
            <a:ext cx="9601200" cy="5638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5176" b="1" u="sng" dirty="0" smtClean="0">
                <a:solidFill>
                  <a:srgbClr val="000000"/>
                </a:solidFill>
              </a:rPr>
              <a:t>CONCEPTS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Encoding Storage and Retrieval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AU" sz="2323" dirty="0" err="1" smtClean="0">
                <a:solidFill>
                  <a:srgbClr val="000000"/>
                </a:solidFill>
                <a:latin typeface="Arial"/>
                <a:cs typeface="Arial"/>
              </a:rPr>
              <a:t>Kandel’s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research on the role of neurons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Roles of hippocampus and temporal lobe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Consolidation theory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Memory decline over a lifespan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Amnesia from brain trauma and neurodegenerative</a:t>
            </a:r>
          </a:p>
          <a:p>
            <a:pPr marL="514350" lvl="0" indent="-514350">
              <a:buNone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	 diseases</a:t>
            </a:r>
          </a:p>
          <a:p>
            <a:pPr marL="514350" lvl="0" indent="-514350">
              <a:buNone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7.	 Dementia and Alzheimer’s disease</a:t>
            </a:r>
          </a:p>
          <a:p>
            <a:pPr marL="514350" lvl="0" indent="-514350">
              <a:buNone/>
            </a:pPr>
            <a:endParaRPr lang="en-US" sz="3789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2AB84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386793"/>
            <a:ext cx="7583487" cy="420893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524470"/>
            <a:ext cx="8364537" cy="2590800"/>
          </a:xfrm>
          <a:prstGeom prst="rect">
            <a:avLst/>
          </a:prstGeom>
          <a:solidFill>
            <a:srgbClr val="2AB8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499169"/>
            <a:ext cx="838199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Dot Point #1:</a:t>
            </a:r>
            <a:r>
              <a:rPr lang="en-US" sz="1600" b="1" dirty="0" smtClean="0"/>
              <a:t>   </a:t>
            </a:r>
          </a:p>
          <a:p>
            <a:pPr>
              <a:buFont typeface="Arial"/>
              <a:buChar char="•"/>
            </a:pPr>
            <a:r>
              <a:rPr lang="en-US" sz="1600" b="1" dirty="0" smtClean="0"/>
              <a:t>   mechanism of memory function: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role of neuron in memory formation informed by the work of E. Richard </a:t>
            </a:r>
            <a:r>
              <a:rPr lang="en-US" sz="1600" b="1" dirty="0" err="1" smtClean="0"/>
              <a:t>Kandel</a:t>
            </a:r>
            <a:endParaRPr lang="en-US" sz="1600" b="1" dirty="0" smtClean="0"/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roles of hippocampus and temporal lobe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consolidation theory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memory decline over the lifespan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amnesia resulting from brain trauma and neurodegenerative diseases including dementia and Alzheimer’s disease.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386793"/>
            <a:ext cx="5181600" cy="3262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1/7 – Encoding, storage </a:t>
            </a:r>
            <a:r>
              <a:rPr lang="en-US" smtClean="0"/>
              <a:t>and retrieval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9902"/>
            <a:ext cx="9144000" cy="3878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2/7 – </a:t>
            </a:r>
            <a:r>
              <a:rPr lang="en-US" dirty="0" err="1" smtClean="0"/>
              <a:t>Kandel’s</a:t>
            </a:r>
            <a:r>
              <a:rPr lang="en-US" dirty="0" smtClean="0"/>
              <a:t> research on the role of neurons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6800"/>
            <a:ext cx="8155249" cy="38153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4882181"/>
            <a:ext cx="2193378" cy="1797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4882181"/>
            <a:ext cx="2192006" cy="17970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7400" y="4882181"/>
            <a:ext cx="26495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the video:</a:t>
            </a:r>
          </a:p>
          <a:p>
            <a:r>
              <a:rPr lang="en-US" dirty="0" smtClean="0"/>
              <a:t>From 5 </a:t>
            </a:r>
            <a:r>
              <a:rPr lang="en-US" dirty="0" err="1" smtClean="0"/>
              <a:t>mins</a:t>
            </a:r>
            <a:r>
              <a:rPr lang="en-US" dirty="0" smtClean="0"/>
              <a:t> – </a:t>
            </a:r>
          </a:p>
          <a:p>
            <a:r>
              <a:rPr lang="en-US" dirty="0" smtClean="0">
                <a:hlinkClick r:id="rId5"/>
              </a:rPr>
              <a:t>http://www.youtube.com/watch?v=</a:t>
            </a:r>
            <a:r>
              <a:rPr lang="en-US" dirty="0" smtClean="0">
                <a:hlinkClick r:id="rId5"/>
              </a:rPr>
              <a:t>K0cnyqzqgkQ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3/7 – </a:t>
            </a:r>
            <a:r>
              <a:rPr lang="en-AU" dirty="0" smtClean="0">
                <a:cs typeface="Arial"/>
              </a:rPr>
              <a:t>Roles of hippocampus and temporal lobe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400"/>
            <a:ext cx="9144000" cy="43368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143000"/>
            <a:ext cx="836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video</a:t>
            </a:r>
            <a:r>
              <a:rPr lang="en-US" dirty="0" smtClean="0"/>
              <a:t>:  Hippocampus Damage </a:t>
            </a:r>
            <a:r>
              <a:rPr lang="en-US" dirty="0" smtClean="0">
                <a:hlinkClick r:id="rId3"/>
              </a:rPr>
              <a:t>http://www.youtube.com/watch?v=fQ6zx_dBeas&amp;amp;feature=</a:t>
            </a:r>
            <a:r>
              <a:rPr lang="en-US" dirty="0" smtClean="0">
                <a:hlinkClick r:id="rId3"/>
              </a:rPr>
              <a:t>related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4/7 – Consolidation theory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9987"/>
            <a:ext cx="9144000" cy="4238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5/7 – Memory decline over a lifetime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2117"/>
            <a:ext cx="9144000" cy="4233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0999"/>
            <a:ext cx="8364537" cy="1036024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1036022"/>
          </a:xfrm>
        </p:spPr>
        <p:txBody>
          <a:bodyPr>
            <a:normAutofit/>
          </a:bodyPr>
          <a:lstStyle/>
          <a:p>
            <a:r>
              <a:rPr lang="en-US" dirty="0" smtClean="0"/>
              <a:t>CONCEPT 6/7 – Amnesia from brain trauma and neurodegenerative diseases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16764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the video on Clive Wearing – from </a:t>
            </a:r>
            <a:r>
              <a:rPr lang="en-US" dirty="0" smtClean="0"/>
              <a:t>1min 25sec - </a:t>
            </a:r>
            <a:r>
              <a:rPr lang="en-US" dirty="0" smtClean="0">
                <a:hlinkClick r:id="rId2"/>
              </a:rPr>
              <a:t>http://www.youtube.com/watch?v=wDNDRDJy-</a:t>
            </a:r>
            <a:r>
              <a:rPr lang="en-US" dirty="0" smtClean="0">
                <a:hlinkClick r:id="rId2"/>
              </a:rPr>
              <a:t>vo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 descr="Picture 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16909"/>
            <a:ext cx="9144000" cy="4341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7/7 – Dementia and Alzheimer’s disease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143000"/>
            <a:ext cx="5854206" cy="43200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715000"/>
            <a:ext cx="790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90210 – Season 3 Episode 20 – from 4 min 30 sec….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7/7 – Dementia and Alzheimer’s disease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icture 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38628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334000"/>
            <a:ext cx="7905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the </a:t>
            </a:r>
            <a:r>
              <a:rPr lang="en-US" dirty="0" err="1" smtClean="0"/>
              <a:t>Jacplus</a:t>
            </a:r>
            <a:r>
              <a:rPr lang="en-US" dirty="0" smtClean="0"/>
              <a:t> video found online:</a:t>
            </a:r>
          </a:p>
          <a:p>
            <a:r>
              <a:rPr lang="en-US" dirty="0" smtClean="0">
                <a:hlinkClick r:id="rId3"/>
              </a:rPr>
              <a:t>http://www.studyon.com.au/secure/Index?pk=571e060aaa91860c&amp;isbn=1742160832&amp;fp=1&amp;sectionNo=0&amp;cookie=</a:t>
            </a:r>
            <a:r>
              <a:rPr lang="en-US" dirty="0" smtClean="0">
                <a:hlinkClick r:id="rId3"/>
              </a:rPr>
              <a:t>0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219200"/>
            <a:ext cx="8248649" cy="5257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4812"/>
            <a:ext cx="8364537" cy="1044388"/>
          </a:xfrm>
        </p:spPr>
        <p:txBody>
          <a:bodyPr/>
          <a:lstStyle/>
          <a:p>
            <a:r>
              <a:rPr lang="en-US" sz="3200" b="1" dirty="0" smtClean="0"/>
              <a:t>TOPIC 2/4 – Comparison of models for explaining human memory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9601200" cy="5638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5176" b="1" u="sng" dirty="0" smtClean="0">
                <a:solidFill>
                  <a:srgbClr val="000000"/>
                </a:solidFill>
              </a:rPr>
              <a:t>CONCEPTS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Atkinson-</a:t>
            </a:r>
            <a:r>
              <a:rPr lang="en-AU" sz="2323" dirty="0" err="1" smtClean="0">
                <a:solidFill>
                  <a:srgbClr val="000000"/>
                </a:solidFill>
                <a:latin typeface="Arial"/>
                <a:cs typeface="Arial"/>
              </a:rPr>
              <a:t>Shiffrin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(1968) multi-store model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Contemporary multi-store model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Sensory memory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Short-term memory (STM)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Rehearsal and chunking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AU" sz="2323" dirty="0" err="1" smtClean="0">
                <a:solidFill>
                  <a:srgbClr val="000000"/>
                </a:solidFill>
                <a:latin typeface="Arial"/>
                <a:cs typeface="Arial"/>
              </a:rPr>
              <a:t>Baddeley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and Hitch’s (1974) model of working memory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Long-term memory (LTM)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Semantic network theory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Serial Position Effect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sz="2323" dirty="0" err="1" smtClean="0">
                <a:solidFill>
                  <a:srgbClr val="000000"/>
                </a:solidFill>
                <a:latin typeface="Arial"/>
                <a:cs typeface="Arial"/>
              </a:rPr>
              <a:t>Craik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a</a:t>
            </a:r>
            <a:r>
              <a:rPr lang="en-US" sz="2323" dirty="0" err="1" smtClean="0">
                <a:solidFill>
                  <a:srgbClr val="000000"/>
                </a:solidFill>
                <a:latin typeface="Arial"/>
                <a:cs typeface="Arial"/>
              </a:rPr>
              <a:t>nd</a:t>
            </a: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 Lockhart (1972) levels of processing framework</a:t>
            </a:r>
          </a:p>
          <a:p>
            <a:pPr marL="514350" lvl="0" indent="-514350">
              <a:buNone/>
            </a:pPr>
            <a:r>
              <a:rPr lang="en-AU" sz="2323" dirty="0" smtClean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endParaRPr lang="en-US" sz="3789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304800"/>
            <a:ext cx="7772400" cy="61722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33400"/>
            <a:ext cx="7162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/>
              <a:t>DOT POINT SUMMARY </a:t>
            </a:r>
            <a:r>
              <a:rPr lang="en-AU" b="1" u="sng" dirty="0" smtClean="0"/>
              <a:t>#1</a:t>
            </a:r>
          </a:p>
          <a:p>
            <a:endParaRPr lang="en-AU" sz="2800" b="1" u="sng" dirty="0" smtClean="0"/>
          </a:p>
          <a:p>
            <a:r>
              <a:rPr lang="en-AU" b="1" dirty="0" smtClean="0"/>
              <a:t> </a:t>
            </a:r>
            <a:endParaRPr lang="en-AU" sz="2800" dirty="0" smtClean="0"/>
          </a:p>
          <a:p>
            <a:r>
              <a:rPr lang="en-AU" dirty="0" smtClean="0"/>
              <a:t> 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DEFINING MEMORY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417023"/>
            <a:ext cx="7907337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ACTIVITY</a:t>
            </a:r>
            <a:r>
              <a:rPr lang="en-US" sz="2200" b="1" dirty="0" smtClean="0"/>
              <a:t>   MEMORY AND HOW IT RELATES TO INFORMATION-PROCESSING BY A COMPUTER</a:t>
            </a:r>
          </a:p>
          <a:p>
            <a:endParaRPr lang="en-US" sz="2200" b="1" dirty="0" smtClean="0"/>
          </a:p>
          <a:p>
            <a:r>
              <a:rPr lang="en-US" sz="2200" b="1" dirty="0" smtClean="0"/>
              <a:t>Text reference page 290</a:t>
            </a:r>
          </a:p>
          <a:p>
            <a:endParaRPr lang="en-US" sz="2200" b="1" dirty="0" smtClean="0"/>
          </a:p>
          <a:p>
            <a:endParaRPr lang="en-US" sz="2200" b="1" dirty="0" smtClean="0"/>
          </a:p>
          <a:p>
            <a:endParaRPr lang="en-US" sz="2200" b="1" dirty="0" smtClean="0"/>
          </a:p>
          <a:p>
            <a:endParaRPr lang="en-US" sz="2200" b="1" dirty="0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4419600" y="2550914"/>
          <a:ext cx="3657600" cy="3657600"/>
        </p:xfrm>
        <a:graphic>
          <a:graphicData uri="http://schemas.openxmlformats.org/presentationml/2006/ole">
            <p:oleObj spid="_x0000_s105474" name="Document" r:id="rId3" imgW="2705100" imgH="2705100" progId="Word.Document.12">
              <p:link updateAutomatic="1"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27063" y="3200400"/>
            <a:ext cx="35639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ENCODING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STORAGE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RETRIEVAL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TO MEMORY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1" y="1417023"/>
            <a:ext cx="5029200" cy="449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ACTIVITY</a:t>
            </a:r>
            <a:r>
              <a:rPr lang="en-US" sz="2200" b="1" dirty="0" smtClean="0"/>
              <a:t>   Do you remember?</a:t>
            </a:r>
          </a:p>
          <a:p>
            <a:endParaRPr lang="en-US" sz="2200" b="1" dirty="0" smtClean="0"/>
          </a:p>
          <a:p>
            <a:r>
              <a:rPr lang="en-US" sz="2200" dirty="0" smtClean="0"/>
              <a:t>Try to remember the names of everybody (including your teacher) from your Year 2 class.  Write them down and compare with others in the class.</a:t>
            </a:r>
          </a:p>
          <a:p>
            <a:endParaRPr lang="en-US" sz="2200" dirty="0" smtClean="0"/>
          </a:p>
          <a:p>
            <a:r>
              <a:rPr lang="en-US" sz="2200" dirty="0" smtClean="0">
                <a:solidFill>
                  <a:schemeClr val="accent2"/>
                </a:solidFill>
              </a:rPr>
              <a:t>Discuss how many you remembered, reasons why and methods you used to remember them all.</a:t>
            </a:r>
          </a:p>
          <a:p>
            <a:endParaRPr lang="en-US" sz="2200" b="1" dirty="0" smtClean="0"/>
          </a:p>
          <a:p>
            <a:endParaRPr lang="en-US" sz="2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1" y="2133600"/>
            <a:ext cx="3182936" cy="3708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29718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2AB84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2971800"/>
            <a:ext cx="8194674" cy="420893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Introduction to Memory – Overview videos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524470"/>
            <a:ext cx="8364537" cy="2185452"/>
          </a:xfrm>
          <a:prstGeom prst="rect">
            <a:avLst/>
          </a:prstGeom>
          <a:solidFill>
            <a:srgbClr val="2AB8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Dot Point #2:</a:t>
            </a:r>
            <a:r>
              <a:rPr lang="en-US" sz="1600" b="1" dirty="0" smtClean="0"/>
              <a:t>   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Atkinson-</a:t>
            </a:r>
            <a:r>
              <a:rPr lang="en-US" sz="1600" b="1" dirty="0" err="1" smtClean="0"/>
              <a:t>Shiffrin’s</a:t>
            </a:r>
            <a:r>
              <a:rPr lang="en-US" sz="1600" b="1" dirty="0" smtClean="0"/>
              <a:t> multi-store model of memory including maintenance and elaborative rehearsal, serial position effect and chunking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Alan </a:t>
            </a:r>
            <a:r>
              <a:rPr lang="en-US" sz="1600" b="1" dirty="0" err="1" smtClean="0"/>
              <a:t>Baddeley</a:t>
            </a:r>
            <a:r>
              <a:rPr lang="en-US" sz="1600" b="1" dirty="0" smtClean="0"/>
              <a:t> and Graham Hitch’s model of working memory: central executive, phonological loop, </a:t>
            </a:r>
            <a:r>
              <a:rPr lang="en-US" sz="1600" b="1" dirty="0" err="1" smtClean="0"/>
              <a:t>visuo</a:t>
            </a:r>
            <a:r>
              <a:rPr lang="en-US" sz="1600" b="1" dirty="0" smtClean="0"/>
              <a:t>-spatial sketchpad, episodic buffer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levels of processing as informed by Fergus </a:t>
            </a:r>
            <a:r>
              <a:rPr lang="en-US" sz="1600" b="1" dirty="0" err="1" smtClean="0"/>
              <a:t>Craik</a:t>
            </a:r>
            <a:r>
              <a:rPr lang="en-US" sz="1600" b="1" dirty="0" smtClean="0"/>
              <a:t> and Robert Lockhart</a:t>
            </a:r>
          </a:p>
          <a:p>
            <a:pPr>
              <a:buFont typeface="Wingdings" charset="2"/>
              <a:buChar char="Ø"/>
            </a:pPr>
            <a:r>
              <a:rPr lang="en-US" sz="1600" b="1" dirty="0" smtClean="0"/>
              <a:t> </a:t>
            </a:r>
            <a:r>
              <a:rPr lang="en-US" sz="1600" b="1" dirty="0" err="1" smtClean="0"/>
              <a:t>organisation</a:t>
            </a:r>
            <a:r>
              <a:rPr lang="en-US" sz="1600" b="1" dirty="0" smtClean="0"/>
              <a:t> of long-term memory including declarative and episodic memory, and semantic network theory</a:t>
            </a:r>
          </a:p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733800"/>
            <a:ext cx="83645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How does your memory work? Parts 1-5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http://www.youtube.com/watch?v=pxVb6M8UPTQ&amp;NR=1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http://www.youtube.com/watch?v=HGXbY3fUOlg&amp;feature=related</a:t>
            </a:r>
            <a:r>
              <a:rPr lang="en-US" dirty="0" smtClean="0"/>
              <a:t>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http://www.youtube.com/watch?v=PBfKbOEWR6I&amp;feature=related</a:t>
            </a:r>
            <a:r>
              <a:rPr lang="en-US" dirty="0" smtClean="0"/>
              <a:t>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http://www.youtube.com/watch?v=gyMAtDPA4uM&amp;feature=related</a:t>
            </a:r>
            <a:r>
              <a:rPr lang="en-US" dirty="0" smtClean="0"/>
              <a:t>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http://www.youtube.com/watch?v=pikAnZw38CI&amp;feature=related</a:t>
            </a:r>
            <a:r>
              <a:rPr lang="en-US" dirty="0" smtClean="0"/>
              <a:t> 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CONCEPT 1/10 – Atkinson-</a:t>
            </a:r>
            <a:r>
              <a:rPr lang="en-US" dirty="0" err="1" smtClean="0"/>
              <a:t>Shiffrin</a:t>
            </a:r>
            <a:r>
              <a:rPr lang="en-US" dirty="0" smtClean="0"/>
              <a:t> (1968) multi-store model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6109"/>
            <a:ext cx="9144000" cy="4305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2/10 – Contemporary multi-store model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311"/>
            <a:ext cx="9144000" cy="4115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381000"/>
            <a:ext cx="8364537" cy="5334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381000"/>
            <a:ext cx="7735887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CONCEPT 3/10 – Sensory memory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4471"/>
            <a:ext cx="79073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endParaRPr lang="en-US" sz="1600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0850"/>
            <a:ext cx="9144000" cy="4196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20531</TotalTime>
  <Words>899</Words>
  <Application>Microsoft Macintosh PowerPoint</Application>
  <PresentationFormat>On-screen Show (4:3)</PresentationFormat>
  <Paragraphs>134</Paragraphs>
  <Slides>30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Revolution</vt:lpstr>
      <vt:lpstr>BR8GB:Ed's%20stuff:The%20analogy%20of%20the%20computer%20and%20how%20it%20relates%20to%20different%20processes%20of%20memory%20%E2%80%93%20ENCODING.doc!OLE_LINK1</vt:lpstr>
      <vt:lpstr>Unit 3 Psychology Chapter 6 - Memory   Edwina Ricci     </vt:lpstr>
      <vt:lpstr>Area Study 2 – Memory</vt:lpstr>
      <vt:lpstr>TOPIC 2/4 – Comparison of models for explaining human memory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Area Study 2 – Memory</vt:lpstr>
      <vt:lpstr>TOPIC 1/4 – Neural basis of memory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Psychology   Edwina Ricci     </dc:title>
  <dc:creator>Ricci Edwina</dc:creator>
  <cp:lastModifiedBy>Ricci Edwina</cp:lastModifiedBy>
  <cp:revision>12</cp:revision>
  <cp:lastPrinted>2011-03-06T09:11:17Z</cp:lastPrinted>
  <dcterms:created xsi:type="dcterms:W3CDTF">2011-05-12T14:56:21Z</dcterms:created>
  <dcterms:modified xsi:type="dcterms:W3CDTF">2011-05-14T07:10:27Z</dcterms:modified>
</cp:coreProperties>
</file>